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4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FADB3-E26B-4573-A8D6-585112E92F20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1C969-CA62-49B3-862C-A837904CE6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3203848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ca-ES" sz="3600" dirty="0" smtClean="0"/>
          </a:p>
          <a:p>
            <a:pPr algn="ctr"/>
            <a:r>
              <a:rPr lang="ca-ES" sz="4800" dirty="0" smtClean="0">
                <a:solidFill>
                  <a:srgbClr val="FFC000"/>
                </a:solidFill>
              </a:rPr>
              <a:t>DAFO</a:t>
            </a:r>
          </a:p>
          <a:p>
            <a:pPr algn="ctr"/>
            <a:r>
              <a:rPr lang="ca-ES" sz="3200" dirty="0" smtClean="0">
                <a:solidFill>
                  <a:srgbClr val="FF0000"/>
                </a:solidFill>
              </a:rPr>
              <a:t>(Fase RESULTATS) </a:t>
            </a:r>
          </a:p>
          <a:p>
            <a:pPr algn="ctr"/>
            <a:endParaRPr lang="ca-ES" sz="3600" dirty="0" smtClean="0"/>
          </a:p>
          <a:p>
            <a:pPr algn="ctr"/>
            <a:r>
              <a:rPr lang="ca-ES" sz="3600" dirty="0" smtClean="0"/>
              <a:t>FAIG 4t </a:t>
            </a:r>
            <a:r>
              <a:rPr lang="ca-ES" sz="3600" dirty="0" err="1" smtClean="0"/>
              <a:t>d’ESO</a:t>
            </a:r>
            <a:endParaRPr lang="ca-ES" sz="1600" dirty="0"/>
          </a:p>
          <a:p>
            <a:endParaRPr lang="ca-ES" sz="1600" dirty="0" smtClean="0"/>
          </a:p>
          <a:p>
            <a:endParaRPr lang="ca-ES" sz="1600" dirty="0"/>
          </a:p>
          <a:p>
            <a:endParaRPr lang="ca-ES" sz="1600" dirty="0" smtClean="0"/>
          </a:p>
          <a:p>
            <a:endParaRPr lang="ca-ES" sz="1600" dirty="0"/>
          </a:p>
          <a:p>
            <a:pPr algn="ctr"/>
            <a:r>
              <a:rPr lang="ca-ES" sz="3200" dirty="0" smtClean="0"/>
              <a:t>ÀMBIT ESCOLAR (EXEMPLE)</a:t>
            </a:r>
            <a:endParaRPr lang="ca-ES" sz="3200" dirty="0" smtClean="0"/>
          </a:p>
        </p:txBody>
      </p:sp>
      <p:pic>
        <p:nvPicPr>
          <p:cNvPr id="5" name="Picture 4" descr="http://3.bp.blogspot.com/_O7WKRNfkYEg/S-lAHulJF-I/AAAAAAAAADw/Bl-TfjHplp0/s1600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725383"/>
            <a:ext cx="2148894" cy="956974"/>
          </a:xfrm>
          <a:prstGeom prst="rect">
            <a:avLst/>
          </a:prstGeom>
          <a:noFill/>
        </p:spPr>
      </p:pic>
      <p:pic>
        <p:nvPicPr>
          <p:cNvPr id="1028" name="Picture 4" descr="http://4.bp.blogspot.com/-4cQmgUIib5E/TcsJNabGVMI/AAAAAAAAADY/CxgTF-aAbIA/s1600/resulta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124744"/>
            <a:ext cx="5796136" cy="43471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0" y="620713"/>
            <a:ext cx="9144000" cy="642937"/>
          </a:xfrm>
          <a:prstGeom prst="rect">
            <a:avLst/>
          </a:prstGeom>
          <a:solidFill>
            <a:srgbClr val="FC871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sz="4400" dirty="0" smtClean="0">
                <a:solidFill>
                  <a:schemeClr val="bg1"/>
                </a:solidFill>
                <a:latin typeface="Calibri" pitchFamily="34" charset="0"/>
              </a:rPr>
              <a:t>Anàlisi extern</a:t>
            </a:r>
            <a:endParaRPr lang="ca-ES" sz="4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1 Título"/>
          <p:cNvSpPr>
            <a:spLocks/>
          </p:cNvSpPr>
          <p:nvPr/>
        </p:nvSpPr>
        <p:spPr bwMode="auto">
          <a:xfrm>
            <a:off x="-36512" y="1489919"/>
            <a:ext cx="9144000" cy="6429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sz="2800" dirty="0" smtClean="0">
                <a:solidFill>
                  <a:schemeClr val="bg1"/>
                </a:solidFill>
                <a:latin typeface="Calibri" pitchFamily="34" charset="0"/>
              </a:rPr>
              <a:t>En aquest anàlisi hi trobem:</a:t>
            </a:r>
            <a:endParaRPr lang="ca-ES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755576" y="2996952"/>
            <a:ext cx="2664296" cy="79208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rgbClr val="FF0000"/>
                </a:solidFill>
              </a:rPr>
              <a:t>A</a:t>
            </a:r>
            <a:r>
              <a:rPr lang="es-ES" sz="2800" dirty="0" smtClean="0">
                <a:solidFill>
                  <a:schemeClr val="tx2"/>
                </a:solidFill>
              </a:rPr>
              <a:t>MENACES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755576" y="5157192"/>
            <a:ext cx="2736304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rgbClr val="FF0000"/>
                </a:solidFill>
              </a:rPr>
              <a:t>O</a:t>
            </a:r>
            <a:r>
              <a:rPr lang="es-ES" sz="2800" dirty="0" smtClean="0">
                <a:solidFill>
                  <a:schemeClr val="tx2"/>
                </a:solidFill>
              </a:rPr>
              <a:t>PORTUNITATS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860032" y="2492896"/>
            <a:ext cx="3384376" cy="17281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err="1" smtClean="0">
                <a:solidFill>
                  <a:schemeClr val="tx2"/>
                </a:solidFill>
              </a:rPr>
              <a:t>Situacions</a:t>
            </a:r>
            <a:r>
              <a:rPr lang="es-ES" sz="2000" dirty="0" smtClean="0">
                <a:solidFill>
                  <a:schemeClr val="tx2"/>
                </a:solidFill>
              </a:rPr>
              <a:t> desfavorables que </a:t>
            </a:r>
            <a:r>
              <a:rPr lang="es-ES" sz="2000" dirty="0" err="1" smtClean="0">
                <a:solidFill>
                  <a:schemeClr val="tx2"/>
                </a:solidFill>
              </a:rPr>
              <a:t>haurem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d’intentar</a:t>
            </a:r>
            <a:r>
              <a:rPr lang="es-ES" sz="2000" dirty="0" smtClean="0">
                <a:solidFill>
                  <a:schemeClr val="tx2"/>
                </a:solidFill>
              </a:rPr>
              <a:t> evitar o si no </a:t>
            </a:r>
            <a:r>
              <a:rPr lang="es-ES" sz="2000" dirty="0" err="1" smtClean="0">
                <a:solidFill>
                  <a:schemeClr val="tx2"/>
                </a:solidFill>
              </a:rPr>
              <a:t>és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possible</a:t>
            </a:r>
            <a:r>
              <a:rPr lang="es-ES" sz="2000" dirty="0" smtClean="0">
                <a:solidFill>
                  <a:schemeClr val="tx2"/>
                </a:solidFill>
              </a:rPr>
              <a:t>, enfrontar-nos-</a:t>
            </a:r>
            <a:r>
              <a:rPr lang="es-ES" sz="2000" dirty="0" err="1" smtClean="0">
                <a:solidFill>
                  <a:schemeClr val="tx2"/>
                </a:solidFill>
              </a:rPr>
              <a:t>hi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intentant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minimitzar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els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danys</a:t>
            </a:r>
            <a:r>
              <a:rPr lang="es-ES" sz="2000" dirty="0" smtClean="0">
                <a:solidFill>
                  <a:schemeClr val="tx2"/>
                </a:solidFill>
              </a:rPr>
              <a:t> que </a:t>
            </a:r>
            <a:r>
              <a:rPr lang="es-ES" sz="2000" dirty="0" err="1" smtClean="0">
                <a:solidFill>
                  <a:schemeClr val="tx2"/>
                </a:solidFill>
              </a:rPr>
              <a:t>puguin</a:t>
            </a:r>
            <a:r>
              <a:rPr lang="es-ES" sz="2000" dirty="0" smtClean="0">
                <a:solidFill>
                  <a:schemeClr val="tx2"/>
                </a:solidFill>
              </a:rPr>
              <a:t> causar.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860032" y="5013176"/>
            <a:ext cx="3384376" cy="115212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err="1" smtClean="0">
                <a:solidFill>
                  <a:schemeClr val="tx2"/>
                </a:solidFill>
              </a:rPr>
              <a:t>Factors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positius</a:t>
            </a:r>
            <a:r>
              <a:rPr lang="es-ES" sz="2000" dirty="0" smtClean="0">
                <a:solidFill>
                  <a:schemeClr val="tx2"/>
                </a:solidFill>
              </a:rPr>
              <a:t> i favorables que </a:t>
            </a:r>
            <a:r>
              <a:rPr lang="es-ES" sz="2000" dirty="0" err="1" smtClean="0">
                <a:solidFill>
                  <a:schemeClr val="tx2"/>
                </a:solidFill>
              </a:rPr>
              <a:t>haurem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d’aprofitar</a:t>
            </a:r>
            <a:r>
              <a:rPr lang="es-ES" sz="2000" dirty="0" smtClean="0">
                <a:solidFill>
                  <a:schemeClr val="tx2"/>
                </a:solidFill>
              </a:rPr>
              <a:t> per tal de </a:t>
            </a:r>
            <a:r>
              <a:rPr lang="es-ES" sz="2000" dirty="0" err="1" smtClean="0">
                <a:solidFill>
                  <a:schemeClr val="tx2"/>
                </a:solidFill>
              </a:rPr>
              <a:t>millorar</a:t>
            </a:r>
            <a:r>
              <a:rPr lang="es-ES" sz="2000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9" name="8 Flecha a la derecha con bandas"/>
          <p:cNvSpPr/>
          <p:nvPr/>
        </p:nvSpPr>
        <p:spPr>
          <a:xfrm>
            <a:off x="3779912" y="3212976"/>
            <a:ext cx="720080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a la derecha con bandas"/>
          <p:cNvSpPr/>
          <p:nvPr/>
        </p:nvSpPr>
        <p:spPr>
          <a:xfrm>
            <a:off x="3779912" y="5373216"/>
            <a:ext cx="720080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0" y="620713"/>
            <a:ext cx="9144000" cy="642937"/>
          </a:xfrm>
          <a:prstGeom prst="rect">
            <a:avLst/>
          </a:prstGeom>
          <a:solidFill>
            <a:srgbClr val="FC871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sz="4400" dirty="0" smtClean="0">
                <a:solidFill>
                  <a:schemeClr val="bg1"/>
                </a:solidFill>
                <a:latin typeface="Calibri" pitchFamily="34" charset="0"/>
              </a:rPr>
              <a:t>Anàlisi intern</a:t>
            </a:r>
            <a:endParaRPr lang="ca-ES" sz="4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1 Título"/>
          <p:cNvSpPr>
            <a:spLocks/>
          </p:cNvSpPr>
          <p:nvPr/>
        </p:nvSpPr>
        <p:spPr bwMode="auto">
          <a:xfrm>
            <a:off x="-36512" y="1489919"/>
            <a:ext cx="9144000" cy="6429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sz="2800" dirty="0" smtClean="0">
                <a:solidFill>
                  <a:schemeClr val="bg1"/>
                </a:solidFill>
                <a:latin typeface="Calibri" pitchFamily="34" charset="0"/>
              </a:rPr>
              <a:t>En aquest anàlisi hi trobem:</a:t>
            </a:r>
            <a:endParaRPr lang="ca-ES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827584" y="2996952"/>
            <a:ext cx="259228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rgbClr val="FF0000"/>
                </a:solidFill>
              </a:rPr>
              <a:t>D</a:t>
            </a:r>
            <a:r>
              <a:rPr lang="es-ES" sz="2800" dirty="0" smtClean="0">
                <a:solidFill>
                  <a:schemeClr val="tx2"/>
                </a:solidFill>
              </a:rPr>
              <a:t>EBILITATS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827584" y="5085184"/>
            <a:ext cx="2664296" cy="79208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rgbClr val="FF0000"/>
                </a:solidFill>
              </a:rPr>
              <a:t>F</a:t>
            </a:r>
            <a:r>
              <a:rPr lang="es-ES" sz="2800" dirty="0" smtClean="0">
                <a:solidFill>
                  <a:schemeClr val="tx2"/>
                </a:solidFill>
              </a:rPr>
              <a:t>ORTALESES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860032" y="2276872"/>
            <a:ext cx="3384376" cy="216024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err="1" smtClean="0">
                <a:solidFill>
                  <a:schemeClr val="tx2"/>
                </a:solidFill>
              </a:rPr>
              <a:t>Són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aquells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factors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més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fluixos</a:t>
            </a:r>
            <a:r>
              <a:rPr lang="es-ES" sz="2000" dirty="0" smtClean="0">
                <a:solidFill>
                  <a:schemeClr val="tx2"/>
                </a:solidFill>
              </a:rPr>
              <a:t> que </a:t>
            </a:r>
            <a:r>
              <a:rPr lang="es-ES" sz="2000" dirty="0" err="1" smtClean="0">
                <a:solidFill>
                  <a:schemeClr val="tx2"/>
                </a:solidFill>
              </a:rPr>
              <a:t>tenim</a:t>
            </a:r>
            <a:r>
              <a:rPr lang="es-ES" sz="2000" dirty="0" smtClean="0">
                <a:solidFill>
                  <a:schemeClr val="tx2"/>
                </a:solidFill>
              </a:rPr>
              <a:t> i que </a:t>
            </a:r>
            <a:r>
              <a:rPr lang="es-ES" sz="2000" dirty="0" err="1" smtClean="0">
                <a:solidFill>
                  <a:schemeClr val="tx2"/>
                </a:solidFill>
              </a:rPr>
              <a:t>hem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d’intentar</a:t>
            </a:r>
            <a:r>
              <a:rPr lang="es-ES" sz="2000" dirty="0" smtClean="0">
                <a:solidFill>
                  <a:schemeClr val="tx2"/>
                </a:solidFill>
              </a:rPr>
              <a:t> arreglar (</a:t>
            </a:r>
            <a:r>
              <a:rPr lang="es-ES" sz="2000" dirty="0" err="1" smtClean="0">
                <a:solidFill>
                  <a:schemeClr val="tx2"/>
                </a:solidFill>
              </a:rPr>
              <a:t>activitats</a:t>
            </a:r>
            <a:r>
              <a:rPr lang="es-ES" sz="2000" dirty="0" smtClean="0">
                <a:solidFill>
                  <a:schemeClr val="tx2"/>
                </a:solidFill>
              </a:rPr>
              <a:t> que no </a:t>
            </a:r>
            <a:r>
              <a:rPr lang="es-ES" sz="2000" dirty="0" err="1" smtClean="0">
                <a:solidFill>
                  <a:schemeClr val="tx2"/>
                </a:solidFill>
              </a:rPr>
              <a:t>hem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desenvolupat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correctament</a:t>
            </a:r>
            <a:r>
              <a:rPr lang="es-ES" sz="2000" dirty="0" smtClean="0">
                <a:solidFill>
                  <a:schemeClr val="tx2"/>
                </a:solidFill>
              </a:rPr>
              <a:t>, recursos que no </a:t>
            </a:r>
            <a:r>
              <a:rPr lang="es-ES" sz="2000" dirty="0" err="1" smtClean="0">
                <a:solidFill>
                  <a:schemeClr val="tx2"/>
                </a:solidFill>
              </a:rPr>
              <a:t>tenim</a:t>
            </a:r>
            <a:r>
              <a:rPr lang="es-ES" sz="2000" dirty="0" smtClean="0">
                <a:solidFill>
                  <a:schemeClr val="tx2"/>
                </a:solidFill>
              </a:rPr>
              <a:t>, manca </a:t>
            </a:r>
            <a:r>
              <a:rPr lang="es-ES" sz="2000" dirty="0" err="1" smtClean="0">
                <a:solidFill>
                  <a:schemeClr val="tx2"/>
                </a:solidFill>
              </a:rPr>
              <a:t>d’habilitats</a:t>
            </a:r>
            <a:r>
              <a:rPr lang="es-ES" sz="2000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860032" y="4869160"/>
            <a:ext cx="3312368" cy="1512168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err="1" smtClean="0">
                <a:solidFill>
                  <a:schemeClr val="tx2"/>
                </a:solidFill>
              </a:rPr>
              <a:t>Els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punts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forts</a:t>
            </a:r>
            <a:r>
              <a:rPr lang="es-ES" sz="2000" dirty="0" smtClean="0">
                <a:solidFill>
                  <a:schemeClr val="tx2"/>
                </a:solidFill>
              </a:rPr>
              <a:t> que </a:t>
            </a:r>
            <a:r>
              <a:rPr lang="es-ES" sz="2000" dirty="0" err="1" smtClean="0">
                <a:solidFill>
                  <a:schemeClr val="tx2"/>
                </a:solidFill>
              </a:rPr>
              <a:t>tenim</a:t>
            </a:r>
            <a:r>
              <a:rPr lang="es-ES" sz="2000" dirty="0" smtClean="0">
                <a:solidFill>
                  <a:schemeClr val="tx2"/>
                </a:solidFill>
              </a:rPr>
              <a:t> i que </a:t>
            </a:r>
            <a:r>
              <a:rPr lang="es-ES" sz="2000" dirty="0" err="1" smtClean="0">
                <a:solidFill>
                  <a:schemeClr val="tx2"/>
                </a:solidFill>
              </a:rPr>
              <a:t>podem</a:t>
            </a:r>
            <a:r>
              <a:rPr lang="es-ES" sz="2000" dirty="0" smtClean="0">
                <a:solidFill>
                  <a:schemeClr val="tx2"/>
                </a:solidFill>
              </a:rPr>
              <a:t> potenciar (recursos, </a:t>
            </a:r>
            <a:r>
              <a:rPr lang="es-ES" sz="2000" dirty="0" err="1" smtClean="0">
                <a:solidFill>
                  <a:schemeClr val="tx2"/>
                </a:solidFill>
              </a:rPr>
              <a:t>punts</a:t>
            </a:r>
            <a:r>
              <a:rPr lang="es-ES" sz="2000" dirty="0" smtClean="0">
                <a:solidFill>
                  <a:schemeClr val="tx2"/>
                </a:solidFill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</a:rPr>
              <a:t>clau</a:t>
            </a:r>
            <a:r>
              <a:rPr lang="es-ES" sz="2000" dirty="0" smtClean="0">
                <a:solidFill>
                  <a:schemeClr val="tx2"/>
                </a:solidFill>
              </a:rPr>
              <a:t>) que </a:t>
            </a:r>
            <a:r>
              <a:rPr lang="es-ES" sz="2000" dirty="0" err="1" smtClean="0">
                <a:solidFill>
                  <a:schemeClr val="tx2"/>
                </a:solidFill>
              </a:rPr>
              <a:t>ens</a:t>
            </a:r>
            <a:r>
              <a:rPr lang="es-ES" sz="2000" dirty="0" smtClean="0">
                <a:solidFill>
                  <a:schemeClr val="tx2"/>
                </a:solidFill>
              </a:rPr>
              <a:t> poden </a:t>
            </a:r>
            <a:r>
              <a:rPr lang="es-ES" sz="2000" dirty="0" err="1" smtClean="0">
                <a:solidFill>
                  <a:schemeClr val="tx2"/>
                </a:solidFill>
              </a:rPr>
              <a:t>ajudar</a:t>
            </a:r>
            <a:r>
              <a:rPr lang="es-ES" sz="2000" dirty="0" smtClean="0">
                <a:solidFill>
                  <a:schemeClr val="tx2"/>
                </a:solidFill>
              </a:rPr>
              <a:t> en cas de detectar una amenaza.</a:t>
            </a:r>
          </a:p>
        </p:txBody>
      </p:sp>
      <p:sp>
        <p:nvSpPr>
          <p:cNvPr id="8" name="7 Flecha a la derecha con bandas"/>
          <p:cNvSpPr/>
          <p:nvPr/>
        </p:nvSpPr>
        <p:spPr>
          <a:xfrm>
            <a:off x="3779912" y="3212976"/>
            <a:ext cx="720080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 la derecha con bandas"/>
          <p:cNvSpPr/>
          <p:nvPr/>
        </p:nvSpPr>
        <p:spPr>
          <a:xfrm>
            <a:off x="3779912" y="5373216"/>
            <a:ext cx="720080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0" y="260648"/>
            <a:ext cx="9144000" cy="642937"/>
          </a:xfrm>
          <a:prstGeom prst="rect">
            <a:avLst/>
          </a:prstGeom>
          <a:solidFill>
            <a:srgbClr val="FC871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sz="4400" dirty="0" smtClean="0">
                <a:solidFill>
                  <a:schemeClr val="bg1"/>
                </a:solidFill>
                <a:latin typeface="Calibri" pitchFamily="34" charset="0"/>
              </a:rPr>
              <a:t>Àmbit escolar </a:t>
            </a:r>
            <a:r>
              <a:rPr lang="ca-ES" sz="4400" dirty="0" smtClean="0">
                <a:latin typeface="Calibri" pitchFamily="34" charset="0"/>
              </a:rPr>
              <a:t>(origen intern)</a:t>
            </a:r>
            <a:endParaRPr lang="ca-ES" sz="4400" dirty="0">
              <a:latin typeface="Calibri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23528" y="1268760"/>
          <a:ext cx="8568952" cy="5285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8078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Factor </a:t>
                      </a:r>
                      <a:r>
                        <a:rPr kumimoji="0" lang="es-E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Positius</a:t>
                      </a:r>
                      <a:endParaRPr kumimoji="0" lang="es-ES" sz="18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aconseguir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els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objectius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Factors</a:t>
                      </a:r>
                      <a:r>
                        <a:rPr kumimoji="0" lang="es-E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Negatius</a:t>
                      </a:r>
                      <a:endParaRPr kumimoji="0" lang="es-ES" sz="18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aconseguir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els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objectius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endParaRPr lang="es-ES" dirty="0"/>
                    </a:p>
                  </a:txBody>
                  <a:tcPr/>
                </a:tc>
              </a:tr>
              <a:tr h="1419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FORTALESES</a:t>
                      </a:r>
                      <a:endParaRPr kumimoji="0" lang="es-E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Escola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implicada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ApS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de 4t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d’ESO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Bona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relació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alumnes-professors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Bon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ambient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de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treball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a les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aules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Alumnes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amb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capacitats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Famílies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implicades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amb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el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procés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d’aprenentatge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Projectes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innovadors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d’escola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(HARA).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Educació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amb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valors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,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emocions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,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empatia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Aula USSE.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Etc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…</a:t>
                      </a:r>
                      <a:endParaRPr kumimoji="0" lang="es-ES" sz="1800" b="0" i="1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DEBILITATS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Pocs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recursos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humans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econòmics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Escola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que no potencia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reciclatge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i el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medi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ambient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Laboratoris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material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desordenat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i no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catalogat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ni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classificat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(Ex: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roques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minerals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Nens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primària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que no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juguen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pati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menjador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baralles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entre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ells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No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hi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ha aula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d’acollida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nouvinguts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Dificultats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atendre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alumnes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amb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dificultats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primària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i primer cicle ESO).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endParaRPr kumimoji="0" lang="es-E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/>
          </p:cNvSpPr>
          <p:nvPr/>
        </p:nvSpPr>
        <p:spPr bwMode="auto">
          <a:xfrm>
            <a:off x="0" y="260648"/>
            <a:ext cx="9144000" cy="642937"/>
          </a:xfrm>
          <a:prstGeom prst="rect">
            <a:avLst/>
          </a:prstGeom>
          <a:solidFill>
            <a:srgbClr val="FC871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a-ES" sz="4400" dirty="0" smtClean="0">
                <a:solidFill>
                  <a:schemeClr val="bg1"/>
                </a:solidFill>
                <a:latin typeface="Calibri" pitchFamily="34" charset="0"/>
              </a:rPr>
              <a:t>Exemple: Àmbit escolar </a:t>
            </a:r>
            <a:r>
              <a:rPr lang="ca-ES" sz="4400" dirty="0" smtClean="0">
                <a:latin typeface="Calibri" pitchFamily="34" charset="0"/>
              </a:rPr>
              <a:t>(origen extern)</a:t>
            </a:r>
            <a:endParaRPr lang="ca-ES" sz="4400" dirty="0">
              <a:latin typeface="Calibri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23528" y="1268760"/>
          <a:ext cx="8568952" cy="495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8078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Factor </a:t>
                      </a:r>
                      <a:r>
                        <a:rPr kumimoji="0" lang="es-E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Positius</a:t>
                      </a:r>
                      <a:endParaRPr kumimoji="0" lang="es-ES" sz="18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aconseguir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els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objectius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Factors</a:t>
                      </a:r>
                      <a:r>
                        <a:rPr kumimoji="0" lang="es-E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Negatius</a:t>
                      </a:r>
                      <a:endParaRPr kumimoji="0" lang="es-ES" sz="18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aconseguir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els</a:t>
                      </a: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s-E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objectius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endParaRPr lang="es-ES" dirty="0"/>
                    </a:p>
                  </a:txBody>
                  <a:tcPr/>
                </a:tc>
              </a:tr>
              <a:tr h="1419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OPORTUNITATS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El FAIG de 4t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d’ESO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Alumnes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nouvinguts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que no saben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l’idioma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(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català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ni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castellà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Escola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de 0 a 18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anys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La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salle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com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a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institució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: 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escola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inclusiva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amb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valors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Recolzament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des de Barcelona (La Salle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catalunya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-Totes les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Salles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de Catalunya fan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ApS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a 4t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d’ESO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- </a:t>
                      </a:r>
                      <a:r>
                        <a:rPr kumimoji="0" lang="es-E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Etc</a:t>
                      </a:r>
                      <a:r>
                        <a:rPr kumimoji="0" lang="es-E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</a:rPr>
                        <a:t> …</a:t>
                      </a:r>
                      <a:endParaRPr kumimoji="0" lang="es-E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AMENACES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Crisis de la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societat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: social,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valors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econòmica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No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hi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ha recursos per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l’administració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(ni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econòmic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ni de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professorat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Pocs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professors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atendre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diversitat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retallades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). No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hi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ha la figura del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psicopedagog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l’escola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Valors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ens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transmet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societat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(TV, revistes, …).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s-ES" sz="18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kumimoji="0" lang="es-ES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s-E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424</Words>
  <Application>Microsoft Office PowerPoint</Application>
  <PresentationFormat>Presentación en pantalla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123</dc:creator>
  <cp:lastModifiedBy>123</cp:lastModifiedBy>
  <cp:revision>50</cp:revision>
  <dcterms:created xsi:type="dcterms:W3CDTF">2012-07-05T14:07:22Z</dcterms:created>
  <dcterms:modified xsi:type="dcterms:W3CDTF">2013-11-17T16:41:14Z</dcterms:modified>
</cp:coreProperties>
</file>